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63" r:id="rId6"/>
    <p:sldId id="262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754C"/>
    <a:srgbClr val="C22033"/>
    <a:srgbClr val="2C8835"/>
    <a:srgbClr val="52CF39"/>
    <a:srgbClr val="2BE1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56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24.jpg>
</file>

<file path=ppt/media/image25.png>
</file>

<file path=ppt/media/image26.png>
</file>

<file path=ppt/media/image3.png>
</file>

<file path=ppt/media/image4.jpg>
</file>

<file path=ppt/media/image5.jpg>
</file>

<file path=ppt/media/image6.jpg>
</file>

<file path=ppt/media/image7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BE1D7-1E23-4480-B541-A7E187CBB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842E1C-0ABD-47E7-957D-F7FC8B236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C8969-0A40-4AA7-8C65-31A67DFD7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C32C9-566B-46FF-81EE-20C86E2BC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77156-CC45-45D3-95FA-691212D9F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23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4ADB0-818A-4156-BCE0-44AD0283C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826B26-1D16-42F3-B470-A724391CD5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3FB9B-EBFC-4839-BAE3-4DA5FA632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4C8E3-A8FE-4F3A-B4DC-55BE96844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EED2C-ACA1-42D2-BF92-2A15BAA15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42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ED4A0B-61B7-483A-934D-659B26DB1F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7DA030-8C5A-4280-B4CC-381C587BF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C24EC0-CFA7-457C-958C-DA1C5B715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5E8E8-CA97-41A0-8722-C8EBF8815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8E726-E68E-4B54-AF25-284C77189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3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B82DB-971C-46D7-BEB2-D8505266C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96BD4-DA84-432F-9282-39EE8E4F0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8A2B2-9A31-4A2C-B262-4011B52C2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4D7C2-3F33-4541-BD2F-725276064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ECB9C-00D3-445D-9F36-AC54B8A13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838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B0F63-7F6B-4B95-AEB3-C0D38C4E5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511312-254E-4292-98AB-8D78001BC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F4448-5930-4713-824A-A48C4EDA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612F9-0EDB-44F1-AA6F-59FB78BA3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52F77-98A2-408B-A950-624466621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29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9BF99-1C05-47E5-AE0F-B89F13511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541D3-B567-4FFC-B4E8-34A79F3DDD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146D9B-265C-4DCD-AFEC-100E9B7C39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F36C54-6A41-4922-B0B3-CA1EBD5FC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215062-64D9-40F9-8F07-CCBD58E9E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B2300A-6EF3-43C2-9154-63680C5E8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872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85091-6365-4BFA-B0D7-A4A3AC500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4D65B-0ADD-443B-805D-BD38570B6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A64DE-D812-4717-B144-4BDE4A14B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33135C-D2E3-407A-B88D-370E9D1E83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BBDC6D-FE63-4251-BB2A-5FE579FADB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33A63A-9A8A-42CA-A4BF-804BA5EE6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7585C4-BB86-4005-9AD0-3D570FB66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E79578-40BB-41CB-AD79-2976E4114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5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6188C-2D0E-455A-9CF4-3B25BE057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701626-99DD-4B7A-BA33-CA38FAF70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A874DE-0258-464C-A57E-069DABD0F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8DFC8-FB2A-4B95-BFEC-257DAB373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860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D8614F-227E-4A12-872D-69DB36E45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231B71-8EB1-4962-801D-B5BAE3F6F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B1996-3083-4A56-A274-3EE1022FF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924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8F523-25DF-4060-B3E6-B854775BE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4C2B9-DDCE-4ED7-89BE-3C8C190CC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5758B-1910-461B-B8B5-D1170E797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C8139-1290-4E55-89C0-AB7FCDE31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7A128F-2F6D-4520-BD78-7D59F4811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52EA7F-55F1-426A-9BE0-DB3B408C3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6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9F510-7DEC-4798-AE18-6F3DF7DEB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684371-064E-42DD-B629-4AAA45E4E9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F4F7D6-4192-43B8-9BAE-6B76F0DA03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FC92A-49E5-4D69-AB83-7FE9CF232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6F7E66-E89A-4AD3-98A3-FED9848C0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683C3-B14E-4C41-9042-4CE5070C3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269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11000B-DD57-498B-8F07-D77B52BD8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08F3C0-D42B-41D5-ACFA-8594EBC0C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C688A-816F-482D-99B6-C8E5F23E1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81B20C-DEF1-4DEC-A649-64ACB68B6C34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4D700-FFA2-441F-9D98-7A8391A335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08F1D-802A-4345-BC93-C20FD414AB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310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3.emf"/><Relationship Id="rId3" Type="http://schemas.openxmlformats.org/officeDocument/2006/relationships/image" Target="../media/image8.jpeg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2.emf"/><Relationship Id="rId2" Type="http://schemas.openxmlformats.org/officeDocument/2006/relationships/image" Target="../media/image7.jpg"/><Relationship Id="rId16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odysseyonline.com/lecture-halls-greatest-flaw-laptops?altdesign=socialux&amp;utm_expid=.cZCE7oX8QCubI-ziFLsOXg.1&amp;utm_referrer=https://www.google.com/" TargetMode="External"/><Relationship Id="rId7" Type="http://schemas.openxmlformats.org/officeDocument/2006/relationships/image" Target="../media/image26.png"/><Relationship Id="rId2" Type="http://schemas.openxmlformats.org/officeDocument/2006/relationships/hyperlink" Target="https://www.quantamagazine.org/computer-science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ducation.nsu.ru/summerschools_computing/" TargetMode="External"/><Relationship Id="rId5" Type="http://schemas.openxmlformats.org/officeDocument/2006/relationships/hyperlink" Target="https://www.tekrevue.com/tip/restrict-apps-cpu-cores-processor-affinity/" TargetMode="External"/><Relationship Id="rId4" Type="http://schemas.openxmlformats.org/officeDocument/2006/relationships/hyperlink" Target="https://www.huffingtonpost.com/2014/08/10/what-makes-students-happy_n_5654833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B2C6F2-F94F-4702-903A-6D916A2EEC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0" t="3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C3D7A5-95A2-4DDF-87AC-2AB9611D79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 w="635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00B13B-6DBA-4569-AD70-3C20C5FE74B0}"/>
              </a:ext>
            </a:extLst>
          </p:cNvPr>
          <p:cNvSpPr txBox="1"/>
          <p:nvPr/>
        </p:nvSpPr>
        <p:spPr>
          <a:xfrm>
            <a:off x="1753825" y="601451"/>
            <a:ext cx="86843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Class Scheduler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B52B84-D0FF-4042-805E-C3FB530CCBFA}"/>
              </a:ext>
            </a:extLst>
          </p:cNvPr>
          <p:cNvSpPr txBox="1"/>
          <p:nvPr/>
        </p:nvSpPr>
        <p:spPr>
          <a:xfrm>
            <a:off x="1704927" y="1864045"/>
            <a:ext cx="8684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created by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436E09C-32ED-4FA3-973C-59D4B293AAB7}"/>
              </a:ext>
            </a:extLst>
          </p:cNvPr>
          <p:cNvSpPr/>
          <p:nvPr/>
        </p:nvSpPr>
        <p:spPr>
          <a:xfrm>
            <a:off x="2161312" y="2738305"/>
            <a:ext cx="1804351" cy="1798781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6350">
            <a:solidFill>
              <a:schemeClr val="tx1"/>
            </a:solidFill>
          </a:ln>
          <a:effectLst>
            <a:glow rad="139700">
              <a:schemeClr val="tx1">
                <a:alpha val="6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D0008C-51DC-43A6-BF61-0FC4F484169F}"/>
              </a:ext>
            </a:extLst>
          </p:cNvPr>
          <p:cNvSpPr txBox="1"/>
          <p:nvPr/>
        </p:nvSpPr>
        <p:spPr>
          <a:xfrm>
            <a:off x="894434" y="5007777"/>
            <a:ext cx="4338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Kostiantyn Makrasnov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08BFF5-AD7C-4A74-B2E1-240150192604}"/>
              </a:ext>
            </a:extLst>
          </p:cNvPr>
          <p:cNvSpPr txBox="1"/>
          <p:nvPr/>
        </p:nvSpPr>
        <p:spPr>
          <a:xfrm>
            <a:off x="1684349" y="4542548"/>
            <a:ext cx="275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anose="02020603050405020304" pitchFamily="18" charset="0"/>
              </a:rPr>
              <a:t>makrasnov100 </a:t>
            </a:r>
            <a:r>
              <a:rPr lang="en-US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anose="02020603050405020304" pitchFamily="18" charset="0"/>
              </a:rPr>
              <a:t>(GitHub)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99D90A-42BD-4420-9B0C-49707689CB24}"/>
              </a:ext>
            </a:extLst>
          </p:cNvPr>
          <p:cNvSpPr txBox="1"/>
          <p:nvPr/>
        </p:nvSpPr>
        <p:spPr>
          <a:xfrm>
            <a:off x="5144928" y="3083695"/>
            <a:ext cx="180435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57EFA93-E538-423F-B5C2-0C362C57D2BF}"/>
              </a:ext>
            </a:extLst>
          </p:cNvPr>
          <p:cNvSpPr/>
          <p:nvPr/>
        </p:nvSpPr>
        <p:spPr>
          <a:xfrm>
            <a:off x="8226339" y="2634196"/>
            <a:ext cx="1804351" cy="1798781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6350">
            <a:solidFill>
              <a:schemeClr val="tx1"/>
            </a:solidFill>
          </a:ln>
          <a:effectLst>
            <a:glow rad="139700">
              <a:schemeClr val="tx1">
                <a:alpha val="6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A68B4F-EF9F-4FF5-B572-F021C4856BD1}"/>
              </a:ext>
            </a:extLst>
          </p:cNvPr>
          <p:cNvSpPr txBox="1"/>
          <p:nvPr/>
        </p:nvSpPr>
        <p:spPr>
          <a:xfrm>
            <a:off x="7749376" y="4537086"/>
            <a:ext cx="275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anose="02020603050405020304" pitchFamily="18" charset="0"/>
              </a:rPr>
              <a:t>yfedas57 </a:t>
            </a:r>
            <a:r>
              <a:rPr lang="en-US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anose="02020603050405020304" pitchFamily="18" charset="0"/>
              </a:rPr>
              <a:t>(GitHub)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F13714-8351-4E1C-BA01-48140787DD36}"/>
              </a:ext>
            </a:extLst>
          </p:cNvPr>
          <p:cNvSpPr txBox="1"/>
          <p:nvPr/>
        </p:nvSpPr>
        <p:spPr>
          <a:xfrm>
            <a:off x="6880413" y="4940070"/>
            <a:ext cx="4338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Yuriy Fedas</a:t>
            </a:r>
          </a:p>
        </p:txBody>
      </p:sp>
      <p:sp>
        <p:nvSpPr>
          <p:cNvPr id="16" name="Flowchart: Off-page Connector 15">
            <a:extLst>
              <a:ext uri="{FF2B5EF4-FFF2-40B4-BE49-F238E27FC236}">
                <a16:creationId xmlns:a16="http://schemas.microsoft.com/office/drawing/2014/main" id="{BB53B7D0-A304-4319-9CC9-1A61AE8CA97D}"/>
              </a:ext>
            </a:extLst>
          </p:cNvPr>
          <p:cNvSpPr/>
          <p:nvPr/>
        </p:nvSpPr>
        <p:spPr>
          <a:xfrm>
            <a:off x="-315454" y="-13643433"/>
            <a:ext cx="12822907" cy="1351996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11"/>
              <a:gd name="connsiteY0" fmla="*/ 0 h 10000"/>
              <a:gd name="connsiteX1" fmla="*/ 10011 w 10011"/>
              <a:gd name="connsiteY1" fmla="*/ 5924 h 10000"/>
              <a:gd name="connsiteX2" fmla="*/ 10000 w 10011"/>
              <a:gd name="connsiteY2" fmla="*/ 8000 h 10000"/>
              <a:gd name="connsiteX3" fmla="*/ 5000 w 10011"/>
              <a:gd name="connsiteY3" fmla="*/ 10000 h 10000"/>
              <a:gd name="connsiteX4" fmla="*/ 0 w 10011"/>
              <a:gd name="connsiteY4" fmla="*/ 8000 h 10000"/>
              <a:gd name="connsiteX5" fmla="*/ 0 w 10011"/>
              <a:gd name="connsiteY5" fmla="*/ 0 h 10000"/>
              <a:gd name="connsiteX0" fmla="*/ 11 w 10011"/>
              <a:gd name="connsiteY0" fmla="*/ 994 h 4076"/>
              <a:gd name="connsiteX1" fmla="*/ 10011 w 10011"/>
              <a:gd name="connsiteY1" fmla="*/ 0 h 4076"/>
              <a:gd name="connsiteX2" fmla="*/ 10000 w 10011"/>
              <a:gd name="connsiteY2" fmla="*/ 2076 h 4076"/>
              <a:gd name="connsiteX3" fmla="*/ 5000 w 10011"/>
              <a:gd name="connsiteY3" fmla="*/ 4076 h 4076"/>
              <a:gd name="connsiteX4" fmla="*/ 0 w 10011"/>
              <a:gd name="connsiteY4" fmla="*/ 2076 h 4076"/>
              <a:gd name="connsiteX5" fmla="*/ 11 w 10011"/>
              <a:gd name="connsiteY5" fmla="*/ 994 h 4076"/>
              <a:gd name="connsiteX0" fmla="*/ 11 w 9990"/>
              <a:gd name="connsiteY0" fmla="*/ 0 h 7561"/>
              <a:gd name="connsiteX1" fmla="*/ 9989 w 9990"/>
              <a:gd name="connsiteY1" fmla="*/ 146 h 7561"/>
              <a:gd name="connsiteX2" fmla="*/ 9989 w 9990"/>
              <a:gd name="connsiteY2" fmla="*/ 2654 h 7561"/>
              <a:gd name="connsiteX3" fmla="*/ 4995 w 9990"/>
              <a:gd name="connsiteY3" fmla="*/ 7561 h 7561"/>
              <a:gd name="connsiteX4" fmla="*/ 0 w 9990"/>
              <a:gd name="connsiteY4" fmla="*/ 2654 h 7561"/>
              <a:gd name="connsiteX5" fmla="*/ 11 w 9990"/>
              <a:gd name="connsiteY5" fmla="*/ 0 h 7561"/>
              <a:gd name="connsiteX0" fmla="*/ 11 w 10000"/>
              <a:gd name="connsiteY0" fmla="*/ 0 h 10000"/>
              <a:gd name="connsiteX1" fmla="*/ 9999 w 10000"/>
              <a:gd name="connsiteY1" fmla="*/ 193 h 10000"/>
              <a:gd name="connsiteX2" fmla="*/ 9999 w 10000"/>
              <a:gd name="connsiteY2" fmla="*/ 3510 h 10000"/>
              <a:gd name="connsiteX3" fmla="*/ 5000 w 10000"/>
              <a:gd name="connsiteY3" fmla="*/ 10000 h 10000"/>
              <a:gd name="connsiteX4" fmla="*/ 0 w 10000"/>
              <a:gd name="connsiteY4" fmla="*/ 3510 h 10000"/>
              <a:gd name="connsiteX5" fmla="*/ 11 w 10000"/>
              <a:gd name="connsiteY5" fmla="*/ 0 h 10000"/>
              <a:gd name="connsiteX0" fmla="*/ 11 w 10000"/>
              <a:gd name="connsiteY0" fmla="*/ 177 h 10177"/>
              <a:gd name="connsiteX1" fmla="*/ 9999 w 10000"/>
              <a:gd name="connsiteY1" fmla="*/ 370 h 10177"/>
              <a:gd name="connsiteX2" fmla="*/ 9999 w 10000"/>
              <a:gd name="connsiteY2" fmla="*/ 3687 h 10177"/>
              <a:gd name="connsiteX3" fmla="*/ 5000 w 10000"/>
              <a:gd name="connsiteY3" fmla="*/ 10177 h 10177"/>
              <a:gd name="connsiteX4" fmla="*/ 0 w 10000"/>
              <a:gd name="connsiteY4" fmla="*/ 3687 h 10177"/>
              <a:gd name="connsiteX5" fmla="*/ 11 w 10000"/>
              <a:gd name="connsiteY5" fmla="*/ 177 h 10177"/>
              <a:gd name="connsiteX0" fmla="*/ 11 w 10000"/>
              <a:gd name="connsiteY0" fmla="*/ 0 h 10000"/>
              <a:gd name="connsiteX1" fmla="*/ 9999 w 10000"/>
              <a:gd name="connsiteY1" fmla="*/ 193 h 10000"/>
              <a:gd name="connsiteX2" fmla="*/ 9999 w 10000"/>
              <a:gd name="connsiteY2" fmla="*/ 3510 h 10000"/>
              <a:gd name="connsiteX3" fmla="*/ 5000 w 10000"/>
              <a:gd name="connsiteY3" fmla="*/ 10000 h 10000"/>
              <a:gd name="connsiteX4" fmla="*/ 0 w 10000"/>
              <a:gd name="connsiteY4" fmla="*/ 3510 h 10000"/>
              <a:gd name="connsiteX5" fmla="*/ 11 w 10000"/>
              <a:gd name="connsiteY5" fmla="*/ 0 h 10000"/>
              <a:gd name="connsiteX0" fmla="*/ 11 w 9999"/>
              <a:gd name="connsiteY0" fmla="*/ 194 h 10194"/>
              <a:gd name="connsiteX1" fmla="*/ 9988 w 9999"/>
              <a:gd name="connsiteY1" fmla="*/ 0 h 10194"/>
              <a:gd name="connsiteX2" fmla="*/ 9999 w 9999"/>
              <a:gd name="connsiteY2" fmla="*/ 3704 h 10194"/>
              <a:gd name="connsiteX3" fmla="*/ 5000 w 9999"/>
              <a:gd name="connsiteY3" fmla="*/ 10194 h 10194"/>
              <a:gd name="connsiteX4" fmla="*/ 0 w 9999"/>
              <a:gd name="connsiteY4" fmla="*/ 3704 h 10194"/>
              <a:gd name="connsiteX5" fmla="*/ 11 w 9999"/>
              <a:gd name="connsiteY5" fmla="*/ 194 h 10194"/>
              <a:gd name="connsiteX0" fmla="*/ 11 w 10010"/>
              <a:gd name="connsiteY0" fmla="*/ 0 h 9810"/>
              <a:gd name="connsiteX1" fmla="*/ 10010 w 10010"/>
              <a:gd name="connsiteY1" fmla="*/ 221 h 9810"/>
              <a:gd name="connsiteX2" fmla="*/ 10000 w 10010"/>
              <a:gd name="connsiteY2" fmla="*/ 3444 h 9810"/>
              <a:gd name="connsiteX3" fmla="*/ 5001 w 10010"/>
              <a:gd name="connsiteY3" fmla="*/ 9810 h 9810"/>
              <a:gd name="connsiteX4" fmla="*/ 0 w 10010"/>
              <a:gd name="connsiteY4" fmla="*/ 3444 h 9810"/>
              <a:gd name="connsiteX5" fmla="*/ 11 w 10010"/>
              <a:gd name="connsiteY5" fmla="*/ 0 h 9810"/>
              <a:gd name="connsiteX0" fmla="*/ 11 w 9990"/>
              <a:gd name="connsiteY0" fmla="*/ 130 h 10130"/>
              <a:gd name="connsiteX1" fmla="*/ 9979 w 9990"/>
              <a:gd name="connsiteY1" fmla="*/ 0 h 10130"/>
              <a:gd name="connsiteX2" fmla="*/ 9990 w 9990"/>
              <a:gd name="connsiteY2" fmla="*/ 3641 h 10130"/>
              <a:gd name="connsiteX3" fmla="*/ 4996 w 9990"/>
              <a:gd name="connsiteY3" fmla="*/ 10130 h 10130"/>
              <a:gd name="connsiteX4" fmla="*/ 0 w 9990"/>
              <a:gd name="connsiteY4" fmla="*/ 3641 h 10130"/>
              <a:gd name="connsiteX5" fmla="*/ 11 w 9990"/>
              <a:gd name="connsiteY5" fmla="*/ 130 h 10130"/>
              <a:gd name="connsiteX0" fmla="*/ 11 w 10000"/>
              <a:gd name="connsiteY0" fmla="*/ 128 h 15826"/>
              <a:gd name="connsiteX1" fmla="*/ 9989 w 10000"/>
              <a:gd name="connsiteY1" fmla="*/ 0 h 15826"/>
              <a:gd name="connsiteX2" fmla="*/ 10000 w 10000"/>
              <a:gd name="connsiteY2" fmla="*/ 3594 h 15826"/>
              <a:gd name="connsiteX3" fmla="*/ 4948 w 10000"/>
              <a:gd name="connsiteY3" fmla="*/ 15826 h 15826"/>
              <a:gd name="connsiteX4" fmla="*/ 0 w 10000"/>
              <a:gd name="connsiteY4" fmla="*/ 3594 h 15826"/>
              <a:gd name="connsiteX5" fmla="*/ 11 w 10000"/>
              <a:gd name="connsiteY5" fmla="*/ 128 h 15826"/>
              <a:gd name="connsiteX0" fmla="*/ 11 w 10021"/>
              <a:gd name="connsiteY0" fmla="*/ 8305 h 24003"/>
              <a:gd name="connsiteX1" fmla="*/ 10021 w 10021"/>
              <a:gd name="connsiteY1" fmla="*/ 0 h 24003"/>
              <a:gd name="connsiteX2" fmla="*/ 10000 w 10021"/>
              <a:gd name="connsiteY2" fmla="*/ 11771 h 24003"/>
              <a:gd name="connsiteX3" fmla="*/ 4948 w 10021"/>
              <a:gd name="connsiteY3" fmla="*/ 24003 h 24003"/>
              <a:gd name="connsiteX4" fmla="*/ 0 w 10021"/>
              <a:gd name="connsiteY4" fmla="*/ 11771 h 24003"/>
              <a:gd name="connsiteX5" fmla="*/ 11 w 10021"/>
              <a:gd name="connsiteY5" fmla="*/ 8305 h 24003"/>
              <a:gd name="connsiteX0" fmla="*/ 1 w 10022"/>
              <a:gd name="connsiteY0" fmla="*/ 0 h 25633"/>
              <a:gd name="connsiteX1" fmla="*/ 10022 w 10022"/>
              <a:gd name="connsiteY1" fmla="*/ 1630 h 25633"/>
              <a:gd name="connsiteX2" fmla="*/ 10001 w 10022"/>
              <a:gd name="connsiteY2" fmla="*/ 13401 h 25633"/>
              <a:gd name="connsiteX3" fmla="*/ 4949 w 10022"/>
              <a:gd name="connsiteY3" fmla="*/ 25633 h 25633"/>
              <a:gd name="connsiteX4" fmla="*/ 1 w 10022"/>
              <a:gd name="connsiteY4" fmla="*/ 13401 h 25633"/>
              <a:gd name="connsiteX5" fmla="*/ 1 w 10022"/>
              <a:gd name="connsiteY5" fmla="*/ 0 h 25633"/>
              <a:gd name="connsiteX0" fmla="*/ 1 w 10001"/>
              <a:gd name="connsiteY0" fmla="*/ 0 h 25633"/>
              <a:gd name="connsiteX1" fmla="*/ 9948 w 10001"/>
              <a:gd name="connsiteY1" fmla="*/ 165 h 25633"/>
              <a:gd name="connsiteX2" fmla="*/ 10001 w 10001"/>
              <a:gd name="connsiteY2" fmla="*/ 13401 h 25633"/>
              <a:gd name="connsiteX3" fmla="*/ 4949 w 10001"/>
              <a:gd name="connsiteY3" fmla="*/ 25633 h 25633"/>
              <a:gd name="connsiteX4" fmla="*/ 1 w 10001"/>
              <a:gd name="connsiteY4" fmla="*/ 13401 h 25633"/>
              <a:gd name="connsiteX5" fmla="*/ 1 w 10001"/>
              <a:gd name="connsiteY5" fmla="*/ 0 h 25633"/>
              <a:gd name="connsiteX0" fmla="*/ 1 w 10001"/>
              <a:gd name="connsiteY0" fmla="*/ 861 h 26494"/>
              <a:gd name="connsiteX1" fmla="*/ 9948 w 10001"/>
              <a:gd name="connsiteY1" fmla="*/ 0 h 26494"/>
              <a:gd name="connsiteX2" fmla="*/ 10001 w 10001"/>
              <a:gd name="connsiteY2" fmla="*/ 14262 h 26494"/>
              <a:gd name="connsiteX3" fmla="*/ 4949 w 10001"/>
              <a:gd name="connsiteY3" fmla="*/ 26494 h 26494"/>
              <a:gd name="connsiteX4" fmla="*/ 1 w 10001"/>
              <a:gd name="connsiteY4" fmla="*/ 14262 h 26494"/>
              <a:gd name="connsiteX5" fmla="*/ 1 w 10001"/>
              <a:gd name="connsiteY5" fmla="*/ 861 h 26494"/>
              <a:gd name="connsiteX0" fmla="*/ 1 w 10001"/>
              <a:gd name="connsiteY0" fmla="*/ 0 h 26571"/>
              <a:gd name="connsiteX1" fmla="*/ 9948 w 10001"/>
              <a:gd name="connsiteY1" fmla="*/ 77 h 26571"/>
              <a:gd name="connsiteX2" fmla="*/ 10001 w 10001"/>
              <a:gd name="connsiteY2" fmla="*/ 14339 h 26571"/>
              <a:gd name="connsiteX3" fmla="*/ 4949 w 10001"/>
              <a:gd name="connsiteY3" fmla="*/ 26571 h 26571"/>
              <a:gd name="connsiteX4" fmla="*/ 1 w 10001"/>
              <a:gd name="connsiteY4" fmla="*/ 14339 h 26571"/>
              <a:gd name="connsiteX5" fmla="*/ 1 w 10001"/>
              <a:gd name="connsiteY5" fmla="*/ 0 h 26571"/>
              <a:gd name="connsiteX0" fmla="*/ 1 w 10090"/>
              <a:gd name="connsiteY0" fmla="*/ 3480 h 30051"/>
              <a:gd name="connsiteX1" fmla="*/ 10090 w 10090"/>
              <a:gd name="connsiteY1" fmla="*/ 0 h 30051"/>
              <a:gd name="connsiteX2" fmla="*/ 10001 w 10090"/>
              <a:gd name="connsiteY2" fmla="*/ 17819 h 30051"/>
              <a:gd name="connsiteX3" fmla="*/ 4949 w 10090"/>
              <a:gd name="connsiteY3" fmla="*/ 30051 h 30051"/>
              <a:gd name="connsiteX4" fmla="*/ 1 w 10090"/>
              <a:gd name="connsiteY4" fmla="*/ 17819 h 30051"/>
              <a:gd name="connsiteX5" fmla="*/ 1 w 10090"/>
              <a:gd name="connsiteY5" fmla="*/ 3480 h 30051"/>
              <a:gd name="connsiteX0" fmla="*/ 0 w 10262"/>
              <a:gd name="connsiteY0" fmla="*/ 290 h 30051"/>
              <a:gd name="connsiteX1" fmla="*/ 10262 w 10262"/>
              <a:gd name="connsiteY1" fmla="*/ 0 h 30051"/>
              <a:gd name="connsiteX2" fmla="*/ 10173 w 10262"/>
              <a:gd name="connsiteY2" fmla="*/ 17819 h 30051"/>
              <a:gd name="connsiteX3" fmla="*/ 5121 w 10262"/>
              <a:gd name="connsiteY3" fmla="*/ 30051 h 30051"/>
              <a:gd name="connsiteX4" fmla="*/ 173 w 10262"/>
              <a:gd name="connsiteY4" fmla="*/ 17819 h 30051"/>
              <a:gd name="connsiteX5" fmla="*/ 0 w 10262"/>
              <a:gd name="connsiteY5" fmla="*/ 290 h 30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262" h="30051">
                <a:moveTo>
                  <a:pt x="0" y="290"/>
                </a:moveTo>
                <a:lnTo>
                  <a:pt x="10262" y="0"/>
                </a:lnTo>
                <a:cubicBezTo>
                  <a:pt x="10258" y="2217"/>
                  <a:pt x="10177" y="15601"/>
                  <a:pt x="10173" y="17819"/>
                </a:cubicBezTo>
                <a:lnTo>
                  <a:pt x="5121" y="30051"/>
                </a:lnTo>
                <a:lnTo>
                  <a:pt x="173" y="17819"/>
                </a:lnTo>
                <a:cubicBezTo>
                  <a:pt x="177" y="16663"/>
                  <a:pt x="-4" y="1445"/>
                  <a:pt x="0" y="290"/>
                </a:cubicBezTo>
                <a:close/>
              </a:path>
            </a:pathLst>
          </a:custGeom>
          <a:solidFill>
            <a:srgbClr val="C22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BEC636-7697-4A8D-987D-CB501AB143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17500">
            <a:solidFill>
              <a:srgbClr val="C2203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57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6 L 0 1.81921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9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/>
      <p:bldP spid="10" grpId="0"/>
      <p:bldP spid="11" grpId="0"/>
      <p:bldP spid="12" grpId="0" animBg="1"/>
      <p:bldP spid="13" grpId="0"/>
      <p:bldP spid="15" grpId="0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295A86B-7839-4FA1-8D38-A4763D3E9D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C3D7A5-95A2-4DDF-87AC-2AB9611D79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 w="635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AE528C-7824-4ECA-BCBA-2EAB47F29374}"/>
              </a:ext>
            </a:extLst>
          </p:cNvPr>
          <p:cNvSpPr/>
          <p:nvPr/>
        </p:nvSpPr>
        <p:spPr>
          <a:xfrm>
            <a:off x="4972050" y="561976"/>
            <a:ext cx="8401050" cy="6369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D2B7FD-A516-406D-904B-05EFC6140A1D}"/>
              </a:ext>
            </a:extLst>
          </p:cNvPr>
          <p:cNvSpPr/>
          <p:nvPr/>
        </p:nvSpPr>
        <p:spPr>
          <a:xfrm>
            <a:off x="0" y="1"/>
            <a:ext cx="12192000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381000" dist="647700" dir="900000" sx="95000" sy="95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Problem Definition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4FC233-D819-44A3-99B9-C3AE6A22EC1F}"/>
              </a:ext>
            </a:extLst>
          </p:cNvPr>
          <p:cNvSpPr txBox="1"/>
          <p:nvPr/>
        </p:nvSpPr>
        <p:spPr>
          <a:xfrm>
            <a:off x="5137150" y="1519852"/>
            <a:ext cx="71183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Program needs to provide a </a:t>
            </a:r>
          </a:p>
          <a:p>
            <a:r>
              <a:rPr lang="en-US" sz="2800" b="1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visually organized </a:t>
            </a:r>
            <a:r>
              <a:rPr lang="en-US" sz="2800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</a:t>
            </a:r>
            <a:r>
              <a:rPr lang="en-US" sz="2800" b="1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time-optimized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of any student’s courses.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B80870-F287-4EEB-94BC-E2B2EB0C6F13}"/>
              </a:ext>
            </a:extLst>
          </p:cNvPr>
          <p:cNvSpPr txBox="1"/>
          <p:nvPr/>
        </p:nvSpPr>
        <p:spPr>
          <a:xfrm>
            <a:off x="5314950" y="3602147"/>
            <a:ext cx="669925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Considerations: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info stored in an </a:t>
            </a:r>
            <a:r>
              <a:rPr lang="en-US" sz="2800" dirty="0">
                <a:solidFill>
                  <a:schemeClr val="bg1"/>
                </a:solidFill>
                <a:highlight>
                  <a:srgbClr val="19754C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Excel File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Student knows his/her courses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Courses may have more that one section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6502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3333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3333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3333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48AD52-C7E7-499D-80E3-566464E55C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" t="-23" r="-13" b="919"/>
          <a:stretch/>
        </p:blipFill>
        <p:spPr>
          <a:xfrm>
            <a:off x="0" y="-181503"/>
            <a:ext cx="12641722" cy="70929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ED0053-DEC2-447B-8688-FD3D9D495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06381"/>
            <a:ext cx="13556924" cy="92560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C3D7A5-95A2-4DDF-87AC-2AB9611D79D2}"/>
              </a:ext>
            </a:extLst>
          </p:cNvPr>
          <p:cNvSpPr/>
          <p:nvPr/>
        </p:nvSpPr>
        <p:spPr>
          <a:xfrm>
            <a:off x="0" y="-541789"/>
            <a:ext cx="12452914" cy="7813521"/>
          </a:xfrm>
          <a:prstGeom prst="rect">
            <a:avLst/>
          </a:prstGeom>
          <a:solidFill>
            <a:schemeClr val="tx1">
              <a:alpha val="70000"/>
            </a:schemeClr>
          </a:solidFill>
          <a:ln w="635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AE528C-7824-4ECA-BCBA-2EAB47F29374}"/>
              </a:ext>
            </a:extLst>
          </p:cNvPr>
          <p:cNvSpPr/>
          <p:nvPr/>
        </p:nvSpPr>
        <p:spPr>
          <a:xfrm>
            <a:off x="5016500" y="212303"/>
            <a:ext cx="8401050" cy="66991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039944-7586-4D92-9E14-31713B9B0D2D}"/>
              </a:ext>
            </a:extLst>
          </p:cNvPr>
          <p:cNvSpPr/>
          <p:nvPr/>
        </p:nvSpPr>
        <p:spPr>
          <a:xfrm>
            <a:off x="-13336" y="212303"/>
            <a:ext cx="6711696" cy="66991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23D679-017A-4DB6-9DD5-E783B922FF94}"/>
              </a:ext>
            </a:extLst>
          </p:cNvPr>
          <p:cNvSpPr txBox="1"/>
          <p:nvPr/>
        </p:nvSpPr>
        <p:spPr>
          <a:xfrm>
            <a:off x="536048" y="2457277"/>
            <a:ext cx="6788150" cy="25053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Parsing/Filtering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data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Developing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schedule algorithm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Using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C# Graphics class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Not Overusing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memory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D2B7FD-A516-406D-904B-05EFC6140A1D}"/>
              </a:ext>
            </a:extLst>
          </p:cNvPr>
          <p:cNvSpPr/>
          <p:nvPr/>
        </p:nvSpPr>
        <p:spPr>
          <a:xfrm>
            <a:off x="0" y="1"/>
            <a:ext cx="12192000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381000" dist="406400" dir="8640000" sx="107000" sy="107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Requirements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B80870-F287-4EEB-94BC-E2B2EB0C6F13}"/>
              </a:ext>
            </a:extLst>
          </p:cNvPr>
          <p:cNvSpPr txBox="1"/>
          <p:nvPr/>
        </p:nvSpPr>
        <p:spPr>
          <a:xfrm>
            <a:off x="5438775" y="1504952"/>
            <a:ext cx="6788150" cy="431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Prompt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user for name &amp; term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excel data into classes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Display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all courses for selection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Allow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user to add/delete courses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Optimize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given sections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Display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timetables for selection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Display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final “savable” form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C32D05-E3D9-49A8-A9E4-1D43805B3751}"/>
              </a:ext>
            </a:extLst>
          </p:cNvPr>
          <p:cNvSpPr/>
          <p:nvPr/>
        </p:nvSpPr>
        <p:spPr>
          <a:xfrm>
            <a:off x="-13336" y="-19031"/>
            <a:ext cx="12240261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406400" dist="228600" dir="8100000" sx="107000" sy="107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3796963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3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3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25E-7 -7.40741E-7 L -0.29557 -7.40741E-7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2" accel="33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1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2" accel="3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" presetClass="entr" presetSubtype="8" accel="33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accel="3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63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7 7.40741E-7 L 0.18581 7.40741E-7 " pathEditMode="relative" rAng="0" ptsTypes="AA">
                                      <p:cBhvr>
                                        <p:cTn id="38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84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0" grpId="0" animBg="1"/>
      <p:bldP spid="11" grpId="0"/>
      <p:bldP spid="2" grpId="0" animBg="1"/>
      <p:bldP spid="20" grpId="0"/>
      <p:bldP spid="20" grpId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EBF7F82-3CE5-48FE-A108-E28F6B4CF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2780"/>
            <a:ext cx="12192000" cy="81635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C3D7A5-95A2-4DDF-87AC-2AB9611D79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 w="635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D3447C-FA51-4FD2-BE6D-7923D66E5D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976" b="12818"/>
          <a:stretch/>
        </p:blipFill>
        <p:spPr>
          <a:xfrm>
            <a:off x="4862039" y="474474"/>
            <a:ext cx="6492937" cy="1069035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D2B7FD-A516-406D-904B-05EFC6140A1D}"/>
              </a:ext>
            </a:extLst>
          </p:cNvPr>
          <p:cNvSpPr/>
          <p:nvPr/>
        </p:nvSpPr>
        <p:spPr>
          <a:xfrm>
            <a:off x="0" y="1"/>
            <a:ext cx="12192000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381000" dist="647700" dir="900000" sx="95000" sy="95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UML Diagrams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80A855-5663-47D2-B3BE-E160D647B263}"/>
              </a:ext>
            </a:extLst>
          </p:cNvPr>
          <p:cNvSpPr txBox="1"/>
          <p:nvPr/>
        </p:nvSpPr>
        <p:spPr>
          <a:xfrm>
            <a:off x="981612" y="2777004"/>
            <a:ext cx="28988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9377C5-F329-49E7-B9AF-39C821BE96E4}"/>
              </a:ext>
            </a:extLst>
          </p:cNvPr>
          <p:cNvSpPr txBox="1"/>
          <p:nvPr/>
        </p:nvSpPr>
        <p:spPr>
          <a:xfrm>
            <a:off x="486423" y="843271"/>
            <a:ext cx="642807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Was stored in these…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594E05-9A19-492D-8C04-064F6374AFCE}"/>
              </a:ext>
            </a:extLst>
          </p:cNvPr>
          <p:cNvSpPr txBox="1"/>
          <p:nvPr/>
        </p:nvSpPr>
        <p:spPr>
          <a:xfrm>
            <a:off x="413940" y="800066"/>
            <a:ext cx="889619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Was parsed with by these…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8F167B-AB22-4A2B-99F9-BF231A1DE9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35" t="9349" r="41185" b="40174"/>
          <a:stretch/>
        </p:blipFill>
        <p:spPr>
          <a:xfrm>
            <a:off x="576228" y="1791599"/>
            <a:ext cx="1339034" cy="14344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E92144-34DF-44B6-87FA-BC428E1B21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1" t="4935" r="36623" b="37256"/>
          <a:stretch/>
        </p:blipFill>
        <p:spPr>
          <a:xfrm>
            <a:off x="2071078" y="1768985"/>
            <a:ext cx="3938884" cy="31737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7F1AE1D-F8A2-46F0-93A6-6B8E3F9127C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91" t="3855" r="38113" b="35999"/>
          <a:stretch/>
        </p:blipFill>
        <p:spPr>
          <a:xfrm>
            <a:off x="6119247" y="1793348"/>
            <a:ext cx="2568478" cy="43823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4C1038C-0937-4826-B142-109C9498282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87" t="6278" r="37523" b="38445"/>
          <a:stretch/>
        </p:blipFill>
        <p:spPr>
          <a:xfrm>
            <a:off x="8868957" y="1768985"/>
            <a:ext cx="3016605" cy="239704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3DDC02A-E537-4F55-8BE2-AB7BE38F9FE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233" t="10137" r="37789" b="41266"/>
          <a:stretch/>
        </p:blipFill>
        <p:spPr>
          <a:xfrm>
            <a:off x="2415420" y="5085428"/>
            <a:ext cx="3157107" cy="143273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B6E2C8-E51D-4B44-881B-C356B28F9B5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994" t="6206" r="38640" b="37960"/>
          <a:stretch/>
        </p:blipFill>
        <p:spPr>
          <a:xfrm>
            <a:off x="9234445" y="4289700"/>
            <a:ext cx="2276083" cy="24892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D3E12D1-00CE-40C7-B661-4890BD58FD8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450" t="8091" r="41029" b="39226"/>
          <a:stretch/>
        </p:blipFill>
        <p:spPr>
          <a:xfrm>
            <a:off x="576228" y="3355848"/>
            <a:ext cx="1360719" cy="177943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54FEF6B-5D26-4C9D-85FB-EA332DFBF2A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104" t="3485" r="36545" b="36024"/>
          <a:stretch/>
        </p:blipFill>
        <p:spPr>
          <a:xfrm>
            <a:off x="135307" y="1768985"/>
            <a:ext cx="4291253" cy="499617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F30A112-7FCE-4464-A2F3-C6505AC6275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5783" t="10494" r="38704" b="40928"/>
          <a:stretch/>
        </p:blipFill>
        <p:spPr>
          <a:xfrm>
            <a:off x="9394323" y="1791599"/>
            <a:ext cx="1836891" cy="125851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4969BD9-5875-4FEB-8F6A-28C35B72107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265" t="4871" r="36972" b="36869"/>
          <a:stretch/>
        </p:blipFill>
        <p:spPr>
          <a:xfrm>
            <a:off x="8365456" y="3094073"/>
            <a:ext cx="3774062" cy="355610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CA25714-E6C5-4A20-8D3B-7224FE9AD296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3217" t="3726" r="36829" b="36072"/>
          <a:stretch/>
        </p:blipFill>
        <p:spPr>
          <a:xfrm>
            <a:off x="4493976" y="1981567"/>
            <a:ext cx="3844395" cy="463684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5308E66-1F91-466F-8F63-BE9C0466AD31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2659" t="3463" r="36148" b="35771"/>
          <a:stretch/>
        </p:blipFill>
        <p:spPr>
          <a:xfrm>
            <a:off x="65986" y="1676146"/>
            <a:ext cx="5319102" cy="505238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9980CD9-5FF7-458D-960A-F37F37179DCE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2982" t="2203" r="36557" b="35079"/>
          <a:stretch/>
        </p:blipFill>
        <p:spPr>
          <a:xfrm>
            <a:off x="9234445" y="758671"/>
            <a:ext cx="2911777" cy="596986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3AD8233-030C-42AB-A10F-C85C36EE4AE9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3109" t="10332" r="36668" b="40751"/>
          <a:stretch/>
        </p:blipFill>
        <p:spPr>
          <a:xfrm>
            <a:off x="5429409" y="1680282"/>
            <a:ext cx="3760714" cy="133116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5EE320B-4EC1-4F56-9054-5D3FF17ACEA5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4511" t="6626" r="37877" b="37851"/>
          <a:stretch/>
        </p:blipFill>
        <p:spPr>
          <a:xfrm>
            <a:off x="5826009" y="3224031"/>
            <a:ext cx="3061446" cy="331698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6FC883EA-CFAA-45A7-A60F-F8F61898BB26}"/>
              </a:ext>
            </a:extLst>
          </p:cNvPr>
          <p:cNvSpPr txBox="1"/>
          <p:nvPr/>
        </p:nvSpPr>
        <p:spPr>
          <a:xfrm>
            <a:off x="446510" y="815801"/>
            <a:ext cx="889619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Was used by these…</a:t>
            </a:r>
          </a:p>
        </p:txBody>
      </p:sp>
    </p:spTree>
    <p:extLst>
      <p:ext uri="{BB962C8B-B14F-4D97-AF65-F5344CB8AC3E}">
        <p14:creationId xmlns:p14="http://schemas.microsoft.com/office/powerpoint/2010/main" val="38602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1111E-6 L -4.16667E-6 -0.25 " pathEditMode="relative" rAng="0" ptsTypes="AA">
                                      <p:cBhvr>
                                        <p:cTn id="12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2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6" presetID="32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20000">
                                      <p:cBhvr>
                                        <p:cTn id="10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1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2" presetID="32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20000">
                                      <p:cBhvr>
                                        <p:cTn id="1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8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4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2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0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3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4" presetID="32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20000">
                                      <p:cBhvr>
                                        <p:cTn id="14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0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5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6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5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3000"/>
                            </p:stCondLst>
                            <p:childTnLst>
                              <p:par>
                                <p:cTn id="163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9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4" presetID="32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20000">
                                      <p:cBhvr>
                                        <p:cTn id="24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0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25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5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5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4" presetID="32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20000">
                                      <p:cBhvr>
                                        <p:cTn id="26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0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27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7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5" grpId="0"/>
      <p:bldP spid="15" grpId="1"/>
      <p:bldP spid="16" grpId="0"/>
      <p:bldP spid="16" grpId="1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84D2D7-924A-4B52-AE23-DB9AAE50B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1708" y="246762"/>
            <a:ext cx="13715998" cy="68579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C3D7A5-95A2-4DDF-87AC-2AB9611D79D2}"/>
              </a:ext>
            </a:extLst>
          </p:cNvPr>
          <p:cNvSpPr/>
          <p:nvPr/>
        </p:nvSpPr>
        <p:spPr>
          <a:xfrm>
            <a:off x="-12954" y="18288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 w="635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AE528C-7824-4ECA-BCBA-2EAB47F29374}"/>
              </a:ext>
            </a:extLst>
          </p:cNvPr>
          <p:cNvSpPr/>
          <p:nvPr/>
        </p:nvSpPr>
        <p:spPr>
          <a:xfrm>
            <a:off x="0" y="561975"/>
            <a:ext cx="6583680" cy="6369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D2B7FD-A516-406D-904B-05EFC6140A1D}"/>
              </a:ext>
            </a:extLst>
          </p:cNvPr>
          <p:cNvSpPr/>
          <p:nvPr/>
        </p:nvSpPr>
        <p:spPr>
          <a:xfrm>
            <a:off x="0" y="1"/>
            <a:ext cx="12192000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381000" dist="228600" dir="8700000" sx="122000" sy="122000" algn="tl" rotWithShape="0">
              <a:prstClr val="black">
                <a:alpha val="7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Solution Approach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7AE603-E1F2-41C8-9883-0BFA9E438958}"/>
              </a:ext>
            </a:extLst>
          </p:cNvPr>
          <p:cNvSpPr txBox="1"/>
          <p:nvPr/>
        </p:nvSpPr>
        <p:spPr>
          <a:xfrm>
            <a:off x="1026350" y="1884041"/>
            <a:ext cx="534701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windows</a:t>
            </a: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forms?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 of </a:t>
            </a:r>
            <a:r>
              <a:rPr lang="en-US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ExcelReader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library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“Basic” vs. genetic algorithm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Optimization process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Saving process</a:t>
            </a:r>
          </a:p>
        </p:txBody>
      </p:sp>
    </p:spTree>
    <p:extLst>
      <p:ext uri="{BB962C8B-B14F-4D97-AF65-F5344CB8AC3E}">
        <p14:creationId xmlns:p14="http://schemas.microsoft.com/office/powerpoint/2010/main" val="3135930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3333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3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779119C-1F33-4F40-B286-0FE3B277D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" t="15067" r="70188" b="26462"/>
          <a:stretch/>
        </p:blipFill>
        <p:spPr>
          <a:xfrm>
            <a:off x="-1" y="109728"/>
            <a:ext cx="12474639" cy="709574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D2B7FD-A516-406D-904B-05EFC6140A1D}"/>
              </a:ext>
            </a:extLst>
          </p:cNvPr>
          <p:cNvSpPr/>
          <p:nvPr/>
        </p:nvSpPr>
        <p:spPr>
          <a:xfrm>
            <a:off x="0" y="1"/>
            <a:ext cx="12192000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381000" dist="228600" dir="8700000" sx="122000" sy="122000" algn="tl" rotWithShape="0">
              <a:prstClr val="black">
                <a:alpha val="7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Distinctive Aspects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9F0D30-C546-40F2-8EFC-9CF3E16E5238}"/>
              </a:ext>
            </a:extLst>
          </p:cNvPr>
          <p:cNvSpPr txBox="1"/>
          <p:nvPr/>
        </p:nvSpPr>
        <p:spPr>
          <a:xfrm>
            <a:off x="6301867" y="811693"/>
            <a:ext cx="6788150" cy="2763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8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Schedule Recursion Function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Creates ALL schedules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Reports progress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Supports cancelation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Memory conscious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17BE5E-86F6-4EBE-994F-C1156DCA69D9}"/>
              </a:ext>
            </a:extLst>
          </p:cNvPr>
          <p:cNvSpPr/>
          <p:nvPr/>
        </p:nvSpPr>
        <p:spPr>
          <a:xfrm flipV="1">
            <a:off x="1586559" y="3735005"/>
            <a:ext cx="2119759" cy="2000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49F44B-1044-40E4-A2CE-0E2CE0FE59EC}"/>
              </a:ext>
            </a:extLst>
          </p:cNvPr>
          <p:cNvSpPr/>
          <p:nvPr/>
        </p:nvSpPr>
        <p:spPr>
          <a:xfrm flipV="1">
            <a:off x="1867674" y="4012718"/>
            <a:ext cx="7808477" cy="2000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8C6A0D-C034-4D08-B298-87C967471D63}"/>
              </a:ext>
            </a:extLst>
          </p:cNvPr>
          <p:cNvSpPr/>
          <p:nvPr/>
        </p:nvSpPr>
        <p:spPr>
          <a:xfrm flipV="1">
            <a:off x="1867674" y="4299495"/>
            <a:ext cx="6699504" cy="7484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98EE9D7-AF3E-455C-AFC5-43CDDE6D555C}"/>
              </a:ext>
            </a:extLst>
          </p:cNvPr>
          <p:cNvSpPr/>
          <p:nvPr/>
        </p:nvSpPr>
        <p:spPr>
          <a:xfrm flipV="1">
            <a:off x="1867674" y="5042963"/>
            <a:ext cx="6699504" cy="5933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A0A923A-E94E-4014-A1C3-C202BBFA33AF}"/>
              </a:ext>
            </a:extLst>
          </p:cNvPr>
          <p:cNvSpPr/>
          <p:nvPr/>
        </p:nvSpPr>
        <p:spPr>
          <a:xfrm flipV="1">
            <a:off x="1349264" y="2311504"/>
            <a:ext cx="3739897" cy="7727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BDC3C2E-BC72-43E0-85BE-5295ED4F5A66}"/>
              </a:ext>
            </a:extLst>
          </p:cNvPr>
          <p:cNvSpPr/>
          <p:nvPr/>
        </p:nvSpPr>
        <p:spPr>
          <a:xfrm flipV="1">
            <a:off x="1838041" y="6179686"/>
            <a:ext cx="5095257" cy="2000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3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6" grpId="0" animBg="1"/>
      <p:bldP spid="16" grpId="1" animBg="1"/>
      <p:bldP spid="21" grpId="0" animBg="1"/>
      <p:bldP spid="21" grpId="1" animBg="1"/>
      <p:bldP spid="22" grpId="0" animBg="1"/>
      <p:bldP spid="23" grpId="0" animBg="1"/>
      <p:bldP spid="23" grpId="1" animBg="1"/>
      <p:bldP spid="24" grpId="0" animBg="1"/>
      <p:bldP spid="24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48AD98-48E5-4B9E-AB19-6E274DC6B78A}"/>
              </a:ext>
            </a:extLst>
          </p:cNvPr>
          <p:cNvSpPr txBox="1"/>
          <p:nvPr/>
        </p:nvSpPr>
        <p:spPr>
          <a:xfrm>
            <a:off x="632999" y="4189154"/>
            <a:ext cx="106444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Credits</a:t>
            </a:r>
          </a:p>
          <a:p>
            <a:r>
              <a:rPr lang="en-US" dirty="0"/>
              <a:t>Title BG - </a:t>
            </a:r>
            <a:r>
              <a:rPr lang="en-US" dirty="0">
                <a:hlinkClick r:id="rId2"/>
              </a:rPr>
              <a:t>https://www.quantamagazine.org/computer-science/</a:t>
            </a:r>
            <a:endParaRPr lang="en-US" dirty="0"/>
          </a:p>
          <a:p>
            <a:r>
              <a:rPr lang="en-US" dirty="0"/>
              <a:t>Large Lecture Class - </a:t>
            </a:r>
            <a:r>
              <a:rPr lang="en-US" dirty="0">
                <a:hlinkClick r:id="rId3"/>
              </a:rPr>
              <a:t>https://www.theodysseyonline.com/lecture-halls-greatest-flaw-laptops?altdesign=socialux&amp;utm_expid=.cZCE7oX8QCubI-ziFLsOXg.1&amp;utm_referrer=https%3A%2F%2Fwww.google.com%2F</a:t>
            </a:r>
            <a:endParaRPr lang="en-US" dirty="0"/>
          </a:p>
          <a:p>
            <a:r>
              <a:rPr lang="en-US" dirty="0"/>
              <a:t>Happy Students - </a:t>
            </a:r>
            <a:r>
              <a:rPr lang="en-US" dirty="0">
                <a:hlinkClick r:id="rId4"/>
              </a:rPr>
              <a:t>https://www.huffingtonpost.com/2014/08/10/what-makes-students-happy_n_5654833.html</a:t>
            </a:r>
            <a:endParaRPr lang="en-US" dirty="0"/>
          </a:p>
          <a:p>
            <a:r>
              <a:rPr lang="en-US" dirty="0"/>
              <a:t>CPU - </a:t>
            </a:r>
            <a:r>
              <a:rPr lang="en-US" dirty="0">
                <a:hlinkClick r:id="rId5"/>
              </a:rPr>
              <a:t>https://www.tekrevue.com/tip/restrict-apps-cpu-cores-processor-affinity/</a:t>
            </a:r>
            <a:endParaRPr lang="en-US" dirty="0"/>
          </a:p>
          <a:p>
            <a:r>
              <a:rPr lang="en-US" dirty="0"/>
              <a:t>Binary Wave - </a:t>
            </a:r>
            <a:r>
              <a:rPr lang="en-US" dirty="0">
                <a:hlinkClick r:id="rId6"/>
              </a:rPr>
              <a:t>https://education.nsu.ru/summerschools_computing/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72A228-4FF9-4CFF-A9BE-F4A745AF0CD1}"/>
              </a:ext>
            </a:extLst>
          </p:cNvPr>
          <p:cNvSpPr/>
          <p:nvPr/>
        </p:nvSpPr>
        <p:spPr>
          <a:xfrm>
            <a:off x="-111642" y="-154172"/>
            <a:ext cx="12567684" cy="727267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634419-2C4C-4762-8293-FAE6B6CD89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395" y="-207335"/>
            <a:ext cx="12929190" cy="727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6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379</TotalTime>
  <Words>275</Words>
  <Application>Microsoft Office PowerPoint</Application>
  <PresentationFormat>Widescreen</PresentationFormat>
  <Paragraphs>51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Kostiantyn Makrasnov</dc:creator>
  <cp:lastModifiedBy>Kostiantyn Makrasnov</cp:lastModifiedBy>
  <cp:revision>35</cp:revision>
  <dcterms:created xsi:type="dcterms:W3CDTF">2017-12-09T03:41:37Z</dcterms:created>
  <dcterms:modified xsi:type="dcterms:W3CDTF">2017-12-12T05:50:56Z</dcterms:modified>
</cp:coreProperties>
</file>

<file path=docProps/thumbnail.jpeg>
</file>